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19"/>
  </p:notesMasterIdLst>
  <p:sldIdLst>
    <p:sldId id="256" r:id="rId2"/>
    <p:sldId id="258" r:id="rId3"/>
    <p:sldId id="266" r:id="rId4"/>
    <p:sldId id="281" r:id="rId5"/>
    <p:sldId id="278" r:id="rId6"/>
    <p:sldId id="270" r:id="rId7"/>
    <p:sldId id="267" r:id="rId8"/>
    <p:sldId id="269" r:id="rId9"/>
    <p:sldId id="272" r:id="rId10"/>
    <p:sldId id="279" r:id="rId11"/>
    <p:sldId id="280" r:id="rId12"/>
    <p:sldId id="282" r:id="rId13"/>
    <p:sldId id="260" r:id="rId14"/>
    <p:sldId id="264" r:id="rId15"/>
    <p:sldId id="276" r:id="rId16"/>
    <p:sldId id="268" r:id="rId17"/>
    <p:sldId id="259" r:id="rId18"/>
  </p:sldIdLst>
  <p:sldSz cx="12192000" cy="6858000"/>
  <p:notesSz cx="6858000" cy="9144000"/>
  <p:embeddedFontLst>
    <p:embeddedFont>
      <p:font typeface="HY견고딕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obold" panose="020B0600000101010101" charset="0"/>
      <p:regular r:id="rId25"/>
    </p:embeddedFont>
    <p:embeddedFont>
      <p:font typeface="Adobe 고딕 Std B" panose="020B0800000000000000" pitchFamily="34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Y헤드라인M" panose="0203060000010101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282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929" autoAdjust="0"/>
  </p:normalViewPr>
  <p:slideViewPr>
    <p:cSldViewPr snapToGrid="0" snapToObjects="1">
      <p:cViewPr varScale="1">
        <p:scale>
          <a:sx n="72" d="100"/>
          <a:sy n="72" d="100"/>
        </p:scale>
        <p:origin x="714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1597F-18E1-4F6E-9884-38CEF5053D3A}" type="doc">
      <dgm:prSet loTypeId="urn:microsoft.com/office/officeart/2005/8/layout/chart3" loCatId="cycle" qsTypeId="urn:microsoft.com/office/officeart/2005/8/quickstyle/simple4" qsCatId="simple" csTypeId="urn:microsoft.com/office/officeart/2005/8/colors/accent2_5" csCatId="accent2" phldr="1"/>
      <dgm:spPr/>
    </dgm:pt>
    <dgm:pt modelId="{BF17B5D0-6A74-497A-B220-B712F0F308FF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gm:t>
    </dgm:pt>
    <dgm:pt modelId="{CE6BA97C-D0EA-4F4E-83E4-08186F88739E}" type="par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D052EAFA-66CF-464A-AA9E-225D31BA85CB}" type="sibTrans" cxnId="{E8A29B75-845C-4EAC-B8B3-1D7701F2FB44}">
      <dgm:prSet/>
      <dgm:spPr/>
      <dgm:t>
        <a:bodyPr/>
        <a:lstStyle/>
        <a:p>
          <a:pPr latinLnBrk="1"/>
          <a:endParaRPr lang="ko-KR" altLang="en-US"/>
        </a:p>
      </dgm:t>
    </dgm:pt>
    <dgm:pt modelId="{4B305615-1A0A-44BB-9D91-DEA6D085F5A5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gm:t>
    </dgm:pt>
    <dgm:pt modelId="{A1AADF86-96F4-4F27-88E1-886977E84075}" type="par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7AD01784-130F-4BFF-8865-DCE28CDFE79A}" type="sibTrans" cxnId="{676DDC52-C331-421E-8F20-17F3BC8A8674}">
      <dgm:prSet/>
      <dgm:spPr/>
      <dgm:t>
        <a:bodyPr/>
        <a:lstStyle/>
        <a:p>
          <a:pPr latinLnBrk="1"/>
          <a:endParaRPr lang="ko-KR" altLang="en-US"/>
        </a:p>
      </dgm:t>
    </dgm:pt>
    <dgm:pt modelId="{0D2DF28E-02C5-4A27-BCE7-D470415FD983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gm:t>
    </dgm:pt>
    <dgm:pt modelId="{A5649B40-6680-4E0F-BBAE-342C355EDBEC}" type="par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B9F28AE9-8B10-4398-A572-8A9271E3CFA9}" type="sibTrans" cxnId="{6B9A3361-C005-42A1-A193-7D663792A502}">
      <dgm:prSet/>
      <dgm:spPr/>
      <dgm:t>
        <a:bodyPr/>
        <a:lstStyle/>
        <a:p>
          <a:pPr latinLnBrk="1"/>
          <a:endParaRPr lang="ko-KR" altLang="en-US"/>
        </a:p>
      </dgm:t>
    </dgm:pt>
    <dgm:pt modelId="{40A40FEC-CC86-4A1E-BD19-3D66B37B6086}" type="pres">
      <dgm:prSet presAssocID="{C4E1597F-18E1-4F6E-9884-38CEF5053D3A}" presName="compositeShape" presStyleCnt="0">
        <dgm:presLayoutVars>
          <dgm:chMax val="7"/>
          <dgm:dir/>
          <dgm:resizeHandles val="exact"/>
        </dgm:presLayoutVars>
      </dgm:prSet>
      <dgm:spPr/>
    </dgm:pt>
    <dgm:pt modelId="{37A6AC57-A0F8-4C74-8011-F94BBA102A09}" type="pres">
      <dgm:prSet presAssocID="{C4E1597F-18E1-4F6E-9884-38CEF5053D3A}" presName="wedge1" presStyleLbl="node1" presStyleIdx="0" presStyleCnt="3"/>
      <dgm:spPr/>
    </dgm:pt>
    <dgm:pt modelId="{41305B10-0A0B-4479-9AC8-DCFB70028626}" type="pres">
      <dgm:prSet presAssocID="{C4E1597F-18E1-4F6E-9884-38CEF5053D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902D44A-77EF-400F-8200-87A25993CE81}" type="pres">
      <dgm:prSet presAssocID="{C4E1597F-18E1-4F6E-9884-38CEF5053D3A}" presName="wedge2" presStyleLbl="node1" presStyleIdx="1" presStyleCnt="3"/>
      <dgm:spPr/>
    </dgm:pt>
    <dgm:pt modelId="{A99E317C-5D6C-4468-A13A-24895F6AE804}" type="pres">
      <dgm:prSet presAssocID="{C4E1597F-18E1-4F6E-9884-38CEF5053D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3FB5EF-B3D2-428E-A6B8-C2D50A10734B}" type="pres">
      <dgm:prSet presAssocID="{C4E1597F-18E1-4F6E-9884-38CEF5053D3A}" presName="wedge3" presStyleLbl="node1" presStyleIdx="2" presStyleCnt="3"/>
      <dgm:spPr/>
    </dgm:pt>
    <dgm:pt modelId="{41806CB7-6457-402C-A05E-F47FDFD1A7C6}" type="pres">
      <dgm:prSet presAssocID="{C4E1597F-18E1-4F6E-9884-38CEF5053D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CD9207-8E1A-441E-890A-DDE0478B95E0}" type="presOf" srcId="{0D2DF28E-02C5-4A27-BCE7-D470415FD983}" destId="{41806CB7-6457-402C-A05E-F47FDFD1A7C6}" srcOrd="1" destOrd="0" presId="urn:microsoft.com/office/officeart/2005/8/layout/chart3"/>
    <dgm:cxn modelId="{6A0C352E-7775-4DB6-B892-99F79489A581}" type="presOf" srcId="{0D2DF28E-02C5-4A27-BCE7-D470415FD983}" destId="{593FB5EF-B3D2-428E-A6B8-C2D50A10734B}" srcOrd="0" destOrd="0" presId="urn:microsoft.com/office/officeart/2005/8/layout/chart3"/>
    <dgm:cxn modelId="{6B9A3361-C005-42A1-A193-7D663792A502}" srcId="{C4E1597F-18E1-4F6E-9884-38CEF5053D3A}" destId="{0D2DF28E-02C5-4A27-BCE7-D470415FD983}" srcOrd="2" destOrd="0" parTransId="{A5649B40-6680-4E0F-BBAE-342C355EDBEC}" sibTransId="{B9F28AE9-8B10-4398-A572-8A9271E3CFA9}"/>
    <dgm:cxn modelId="{C8EDAB47-20BB-4F2D-AFFB-923983A4C1C3}" type="presOf" srcId="{4B305615-1A0A-44BB-9D91-DEA6D085F5A5}" destId="{A99E317C-5D6C-4468-A13A-24895F6AE804}" srcOrd="1" destOrd="0" presId="urn:microsoft.com/office/officeart/2005/8/layout/chart3"/>
    <dgm:cxn modelId="{676DDC52-C331-421E-8F20-17F3BC8A8674}" srcId="{C4E1597F-18E1-4F6E-9884-38CEF5053D3A}" destId="{4B305615-1A0A-44BB-9D91-DEA6D085F5A5}" srcOrd="1" destOrd="0" parTransId="{A1AADF86-96F4-4F27-88E1-886977E84075}" sibTransId="{7AD01784-130F-4BFF-8865-DCE28CDFE79A}"/>
    <dgm:cxn modelId="{E8A29B75-845C-4EAC-B8B3-1D7701F2FB44}" srcId="{C4E1597F-18E1-4F6E-9884-38CEF5053D3A}" destId="{BF17B5D0-6A74-497A-B220-B712F0F308FF}" srcOrd="0" destOrd="0" parTransId="{CE6BA97C-D0EA-4F4E-83E4-08186F88739E}" sibTransId="{D052EAFA-66CF-464A-AA9E-225D31BA85CB}"/>
    <dgm:cxn modelId="{C96EF9A1-7E45-4E04-B8EF-F844AB0EDE90}" type="presOf" srcId="{4B305615-1A0A-44BB-9D91-DEA6D085F5A5}" destId="{C902D44A-77EF-400F-8200-87A25993CE81}" srcOrd="0" destOrd="0" presId="urn:microsoft.com/office/officeart/2005/8/layout/chart3"/>
    <dgm:cxn modelId="{7C976FB2-5C5B-4745-B203-E2137221AC1D}" type="presOf" srcId="{BF17B5D0-6A74-497A-B220-B712F0F308FF}" destId="{37A6AC57-A0F8-4C74-8011-F94BBA102A09}" srcOrd="0" destOrd="0" presId="urn:microsoft.com/office/officeart/2005/8/layout/chart3"/>
    <dgm:cxn modelId="{556CA2C7-B28A-4AC9-9A56-32E5A2BEC16C}" type="presOf" srcId="{BF17B5D0-6A74-497A-B220-B712F0F308FF}" destId="{41305B10-0A0B-4479-9AC8-DCFB70028626}" srcOrd="1" destOrd="0" presId="urn:microsoft.com/office/officeart/2005/8/layout/chart3"/>
    <dgm:cxn modelId="{23A10FC9-992C-48DB-BC5D-1965605BD9AD}" type="presOf" srcId="{C4E1597F-18E1-4F6E-9884-38CEF5053D3A}" destId="{40A40FEC-CC86-4A1E-BD19-3D66B37B6086}" srcOrd="0" destOrd="0" presId="urn:microsoft.com/office/officeart/2005/8/layout/chart3"/>
    <dgm:cxn modelId="{F658319D-F224-4E1D-8FE1-555F6554B3D5}" type="presParOf" srcId="{40A40FEC-CC86-4A1E-BD19-3D66B37B6086}" destId="{37A6AC57-A0F8-4C74-8011-F94BBA102A09}" srcOrd="0" destOrd="0" presId="urn:microsoft.com/office/officeart/2005/8/layout/chart3"/>
    <dgm:cxn modelId="{E4E1BAD5-943A-45B9-97F5-5074340E8E4E}" type="presParOf" srcId="{40A40FEC-CC86-4A1E-BD19-3D66B37B6086}" destId="{41305B10-0A0B-4479-9AC8-DCFB70028626}" srcOrd="1" destOrd="0" presId="urn:microsoft.com/office/officeart/2005/8/layout/chart3"/>
    <dgm:cxn modelId="{1FBE464A-915A-4E30-9C98-AE9C44C2F123}" type="presParOf" srcId="{40A40FEC-CC86-4A1E-BD19-3D66B37B6086}" destId="{C902D44A-77EF-400F-8200-87A25993CE81}" srcOrd="2" destOrd="0" presId="urn:microsoft.com/office/officeart/2005/8/layout/chart3"/>
    <dgm:cxn modelId="{4CDE6FB5-8B44-4680-8EE3-1D26AF206A6B}" type="presParOf" srcId="{40A40FEC-CC86-4A1E-BD19-3D66B37B6086}" destId="{A99E317C-5D6C-4468-A13A-24895F6AE804}" srcOrd="3" destOrd="0" presId="urn:microsoft.com/office/officeart/2005/8/layout/chart3"/>
    <dgm:cxn modelId="{229F385A-E2CB-4744-A051-7E2C6181DFB4}" type="presParOf" srcId="{40A40FEC-CC86-4A1E-BD19-3D66B37B6086}" destId="{593FB5EF-B3D2-428E-A6B8-C2D50A10734B}" srcOrd="4" destOrd="0" presId="urn:microsoft.com/office/officeart/2005/8/layout/chart3"/>
    <dgm:cxn modelId="{12F58F02-E916-43EC-9291-3A15457EC289}" type="presParOf" srcId="{40A40FEC-CC86-4A1E-BD19-3D66B37B6086}" destId="{41806CB7-6457-402C-A05E-F47FDFD1A7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6AC57-A0F8-4C74-8011-F94BBA102A09}">
      <dsp:nvSpPr>
        <dsp:cNvPr id="0" name=""/>
        <dsp:cNvSpPr/>
      </dsp:nvSpPr>
      <dsp:spPr>
        <a:xfrm>
          <a:off x="784888" y="150661"/>
          <a:ext cx="1874893" cy="187489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프로그래밍</a:t>
          </a:r>
        </a:p>
      </dsp:txBody>
      <dsp:txXfrm>
        <a:off x="1804250" y="496623"/>
        <a:ext cx="636124" cy="624964"/>
      </dsp:txXfrm>
    </dsp:sp>
    <dsp:sp modelId="{C902D44A-77EF-400F-8200-87A25993CE81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그래픽</a:t>
          </a:r>
        </a:p>
      </dsp:txBody>
      <dsp:txXfrm>
        <a:off x="1201605" y="1389429"/>
        <a:ext cx="848166" cy="580324"/>
      </dsp:txXfrm>
    </dsp:sp>
    <dsp:sp modelId="{593FB5EF-B3D2-428E-A6B8-C2D50A10734B}">
      <dsp:nvSpPr>
        <dsp:cNvPr id="0" name=""/>
        <dsp:cNvSpPr/>
      </dsp:nvSpPr>
      <dsp:spPr>
        <a:xfrm>
          <a:off x="688242" y="206461"/>
          <a:ext cx="1874893" cy="187489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기획</a:t>
          </a:r>
        </a:p>
      </dsp:txBody>
      <dsp:txXfrm>
        <a:off x="889123" y="574744"/>
        <a:ext cx="636124" cy="62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2018-01-07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에서의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방식을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따왔지만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차별점으로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분위기를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캐쥬얼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바꾼다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것이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가능하게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파밍을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통해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능력치를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끌어올리게</a:t>
            </a:r>
            <a:r>
              <a:rPr lang="en-US" altLang="ko-KR" sz="12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2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한다</a:t>
            </a:r>
            <a:endParaRPr lang="ko-KR" altLang="en-US" sz="12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FED62-7FE0-4858-B13E-C9FEBF05F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1/7/2018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제안서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41301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1932182" y="4373739"/>
            <a:ext cx="9093627" cy="19389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개임 개발에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있어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크게 기획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프로그래밍으로 나눠져 있지만</a:t>
            </a: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</a:t>
            </a: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게임공학과에서 정작 그래픽은 수박 겉핥기로 배우고 넘어가는 수준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i="1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</a:t>
            </a:r>
            <a:r>
              <a:rPr lang="ko-KR" altLang="en-US" sz="2000" b="0" i="1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하지만 프로그래밍만으론 제대로 된 게임을 만들 수 없다</a:t>
            </a:r>
            <a:endParaRPr lang="en-US" altLang="ko-KR" sz="20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 제작 모델링을 사용함으로써 그래픽에 노력을 기울인 게임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992FCDB-6DEA-4B0A-B05A-4619511F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55885"/>
              </p:ext>
            </p:extLst>
          </p:nvPr>
        </p:nvGraphicFramePr>
        <p:xfrm>
          <a:off x="4783239" y="2018368"/>
          <a:ext cx="3348024" cy="223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35186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2049145" y="1782483"/>
            <a:ext cx="9542780" cy="28623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2013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 그래픽 창업 회사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MEMO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에 들어가 맥스와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지브러쉬를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배움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이후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이즐소프트의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컨셉 캐릭터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‘Sham’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아이준소프트의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FuriouZ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그래픽 외주 개발에 참여 총기 제작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비타민상상력의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신생대 동물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엘라스모테리움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베이스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온프렌즈의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상상프렌즈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캐릭터 모델링 담당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 밖의 다양한 개인 외주 경험과 개인작업을 통한 그래픽 공부를 꾸준히 진행중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	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677131" y="1168400"/>
            <a:ext cx="4134485" cy="45720"/>
            <a:chOff x="2559685" y="1168400"/>
            <a:chExt cx="4134485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0FF5D5-2988-4337-88E8-D1D83CE12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4305434"/>
            <a:ext cx="2980626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23B4E-651F-4A9B-B86D-C40098D4F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71" y="4305434"/>
            <a:ext cx="3090038" cy="198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2B12D3-2412-4C05-B52E-304FAD4C9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4" y="4305434"/>
            <a:ext cx="3133661" cy="194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71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9F7BB-8C28-442C-9FCD-354C2EDA91B7}"/>
              </a:ext>
            </a:extLst>
          </p:cNvPr>
          <p:cNvSpPr/>
          <p:nvPr/>
        </p:nvSpPr>
        <p:spPr>
          <a:xfrm>
            <a:off x="1798321" y="1560830"/>
            <a:ext cx="10128636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D2D9A-E5A3-4324-A02F-83C986D7C762}"/>
              </a:ext>
            </a:extLst>
          </p:cNvPr>
          <p:cNvSpPr txBox="1"/>
          <p:nvPr/>
        </p:nvSpPr>
        <p:spPr>
          <a:xfrm>
            <a:off x="4681220" y="2448254"/>
            <a:ext cx="6848172" cy="342657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대학과 기업을 하나로 이어주어 실무형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인재가 양성될 수 있도록 지원하는 미래 창조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과학부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인재 양성 사업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2004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년부터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IT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전문가가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ICT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멘토로 참여하여 매년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1,000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건의 프로젝트를 진행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한이음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ICT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멘토링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결과물을 활용한 취업 연계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특허 출원</a:t>
            </a: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상용화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등에 활용되는 성과가 있음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just" defTabSz="914400" eaLnBrk="0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스팀 상용화를 목적으로 제작</a:t>
            </a:r>
            <a:endParaRPr lang="en-US" altLang="ko-KR" sz="20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14CA-A4B3-4657-9F7E-55D54F6043CE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제작 목표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 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:a16="http://schemas.microsoft.com/office/drawing/2014/main" id="{9AD7D861-28D2-48E8-993F-3864C1E41976}"/>
              </a:ext>
            </a:extLst>
          </p:cNvPr>
          <p:cNvGrpSpPr/>
          <p:nvPr/>
        </p:nvGrpSpPr>
        <p:grpSpPr>
          <a:xfrm>
            <a:off x="2736784" y="1168400"/>
            <a:ext cx="4135120" cy="45720"/>
            <a:chOff x="2559685" y="1168400"/>
            <a:chExt cx="4135120" cy="4572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0E2C63D-7714-4029-9EC5-CBBA7B93FE7A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BFCFD2-7575-42EB-9A43-D3E459C728E8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C1367B-0050-4742-BC36-BAB7B2FC9B41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C3325B8-BBE0-4ABA-8433-B5F5FFE2B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250px-H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9145" y="2888778"/>
            <a:ext cx="2381250" cy="1171575"/>
          </a:xfrm>
          <a:prstGeom prst="rect">
            <a:avLst/>
          </a:prstGeom>
        </p:spPr>
      </p:pic>
      <p:pic>
        <p:nvPicPr>
          <p:cNvPr id="14" name="그림 13" descr="ec827f207226a1011549274c17006cd0.png">
            <a:extLst>
              <a:ext uri="{FF2B5EF4-FFF2-40B4-BE49-F238E27FC236}">
                <a16:creationId xmlns:a16="http://schemas.microsoft.com/office/drawing/2014/main" id="{84375B85-EDD7-446D-ABC9-A859880074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9145" y="5266121"/>
            <a:ext cx="2254117" cy="6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037705" y="2035784"/>
            <a:ext cx="473456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endParaRPr lang="en-US" altLang="ko-KR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</a:t>
            </a:r>
            <a:r>
              <a:rPr lang="en-US" altLang="ko-KR" sz="1600" b="0" cap="none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처치하면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7770" y="468149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0327" y="4681492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3" y="1961070"/>
            <a:ext cx="6390822" cy="437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1017061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8. 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46365" y="1729212"/>
            <a:ext cx="4048339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7657656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10127194" y="487375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" y="1967889"/>
            <a:ext cx="6868679" cy="4279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65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세부 설정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맵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>
                <a:solidFill>
                  <a:schemeClr val="bg1"/>
                </a:solidFill>
              </a:rPr>
              <a:t>2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A636AD-688C-485F-A9AC-1A1FE2F466D9}"/>
              </a:ext>
            </a:extLst>
          </p:cNvPr>
          <p:cNvGrpSpPr/>
          <p:nvPr/>
        </p:nvGrpSpPr>
        <p:grpSpPr>
          <a:xfrm>
            <a:off x="3258973" y="1168400"/>
            <a:ext cx="5003495" cy="45720"/>
            <a:chOff x="3604260" y="1168400"/>
            <a:chExt cx="4135120" cy="457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00DE7DC-2DE3-4BA3-A92F-16C3C0E1634C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3F51E73-33DD-4B28-B304-6E65F482793E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E6BE13-D1B6-47ED-826A-7A1C76FF0AC6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9584983-CAB0-4CA8-850C-41FE2887F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23571B-A285-4BB1-BFAB-7D1E2BC95D1D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1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10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70454"/>
              </p:ext>
            </p:extLst>
          </p:nvPr>
        </p:nvGraphicFramePr>
        <p:xfrm>
          <a:off x="1915795" y="1521070"/>
          <a:ext cx="9923784" cy="49487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7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016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6828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매니저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r>
                        <a:rPr lang="en-US" altLang="ko-KR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구현</a:t>
                      </a:r>
                      <a:endParaRPr lang="en-US" altLang="ko-KR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및 </a:t>
                      </a:r>
                      <a:r>
                        <a:rPr lang="ko-KR" altLang="en-US" sz="1800" b="0" kern="1200" cap="none" dirty="0" err="1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렌더링</a:t>
                      </a: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 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6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4644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lumMod val="60000"/>
                        <a:lumOff val="40000"/>
                        <a:alpha val="800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8278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62880" y="1692519"/>
            <a:ext cx="86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51307-ED2E-4698-BAF6-7BC979D84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9" y="2348168"/>
            <a:ext cx="4132062" cy="1931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161C2D-1788-420A-9189-89C455A8C91E}"/>
              </a:ext>
            </a:extLst>
          </p:cNvPr>
          <p:cNvSpPr/>
          <p:nvPr/>
        </p:nvSpPr>
        <p:spPr>
          <a:xfrm>
            <a:off x="1962880" y="4340479"/>
            <a:ext cx="853736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‘</a:t>
            </a:r>
            <a:r>
              <a:rPr lang="ko-KR" altLang="en-US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죽음은 탈출구가 아니다</a:t>
            </a:r>
            <a:r>
              <a:rPr lang="en-US" altLang="ko-KR" sz="1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</a:p>
          <a:p>
            <a:pPr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살인마역할을 하고 다른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생존자를 쫓는 공포게임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 시점으로 상황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인지력을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높이고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살인마는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인칭시점으로 먹이감에 집중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생존자는 발전기를 가동시켜 </a:t>
            </a:r>
            <a:r>
              <a:rPr lang="ko-KR" altLang="en-US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탈출로를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확보하여야 하고 살인마는 생존자가 탈출하기전 잡아야 한다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4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6819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70885-C5A2-478E-A7E6-F414AB8F1BAF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그림 28" descr="5.jpg">
            <a:extLst>
              <a:ext uri="{FF2B5EF4-FFF2-40B4-BE49-F238E27FC236}">
                <a16:creationId xmlns:a16="http://schemas.microsoft.com/office/drawing/2014/main" id="{DFC41D21-2F90-45AF-867E-68A23D249B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7F9B75-A848-4F95-AC25-D9B81D05E2E9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2" name="그림 31" descr="ec827f207226a1011549274c17006cd0.png">
            <a:extLst>
              <a:ext uri="{FF2B5EF4-FFF2-40B4-BE49-F238E27FC236}">
                <a16:creationId xmlns:a16="http://schemas.microsoft.com/office/drawing/2014/main" id="{43A4085B-0F67-4C30-A924-65D4348167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615ECA-2AC2-484D-A293-C9A4836E39D9}"/>
              </a:ext>
            </a:extLst>
          </p:cNvPr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08346-9DF4-4178-83B4-4260B1B596E4}"/>
              </a:ext>
            </a:extLst>
          </p:cNvPr>
          <p:cNvSpPr/>
          <p:nvPr/>
        </p:nvSpPr>
        <p:spPr>
          <a:xfrm>
            <a:off x="6667813" y="2502724"/>
            <a:ext cx="39215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스팀에 접속한 현재 플레이어 순위 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2016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   최고의 캐나다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공유된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Metascore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2016</a:t>
            </a:r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많이 토론된 게임</a:t>
            </a:r>
            <a:r>
              <a:rPr lang="en-US" altLang="ko-KR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8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2537114" y="4394396"/>
            <a:ext cx="86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캐쥬얼한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분위기와 플레이어도 공격이 가능 하게끔 하여 기존 게임의 일부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안티테제를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</a:t>
            </a:r>
            <a:r>
              <a:rPr lang="ko-KR" altLang="en-US" sz="2400" i="1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</a:t>
            </a:r>
            <a:r>
              <a:rPr lang="ko-KR" altLang="en-US" sz="24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하면서 복잡하지 않은 협력 생존 게임</a:t>
            </a:r>
            <a:endParaRPr lang="en-US" altLang="ko-KR" sz="2000" i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1253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05D4B-359E-4757-8889-138EEDA82FB1}"/>
              </a:ext>
            </a:extLst>
          </p:cNvPr>
          <p:cNvSpPr/>
          <p:nvPr/>
        </p:nvSpPr>
        <p:spPr>
          <a:xfrm>
            <a:off x="5530078" y="2328090"/>
            <a:ext cx="5069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생존자는 공격은 할 수 없는 등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행동에 너무 제약이 따르고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공포분위기로 인해 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접근성이 어렵다는 문제가 존재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69504-9247-4CB4-9A1C-53FBC804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7778" r="26014" b="13472"/>
          <a:stretch/>
        </p:blipFill>
        <p:spPr>
          <a:xfrm>
            <a:off x="2143912" y="1885948"/>
            <a:ext cx="3211762" cy="218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2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347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20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로그인</a:t>
            </a:r>
            <a:r>
              <a:rPr lang="en-US" altLang="ko-KR" sz="20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및 랭킹 기능 도입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 typeface="한컴 윤고딕 240"/>
              <a:buChar char="-"/>
            </a:pPr>
            <a:r>
              <a:rPr lang="en-US" altLang="ko-KR" sz="20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sz="20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ko-KR" altLang="en-US" sz="20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툰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셰이딩을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이용한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카툰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렌더링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Pages>16</Pages>
  <Words>786</Words>
  <Characters>0</Characters>
  <Application>Microsoft Office PowerPoint</Application>
  <DocSecurity>0</DocSecurity>
  <PresentationFormat>와이드스크린</PresentationFormat>
  <Lines>0</Lines>
  <Paragraphs>222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HY견고딕</vt:lpstr>
      <vt:lpstr>맑은 고딕</vt:lpstr>
      <vt:lpstr>Calibri Light</vt:lpstr>
      <vt:lpstr>한컴 윤고딕 240</vt:lpstr>
      <vt:lpstr>Arial</vt:lpstr>
      <vt:lpstr>Gobold</vt:lpstr>
      <vt:lpstr>Adobe 고딕 Std B</vt:lpstr>
      <vt:lpstr>Calibri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my</cp:lastModifiedBy>
  <cp:revision>47</cp:revision>
  <dcterms:modified xsi:type="dcterms:W3CDTF">2018-01-07T08:56:48Z</dcterms:modified>
</cp:coreProperties>
</file>